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1405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2811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74216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65621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57027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48432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39837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31243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36">
          <p15:clr>
            <a:srgbClr val="A4A3A4"/>
          </p15:clr>
        </p15:guide>
        <p15:guide id="2" orient="horz" pos="281">
          <p15:clr>
            <a:srgbClr val="A4A3A4"/>
          </p15:clr>
        </p15:guide>
        <p15:guide id="3" pos="27370">
          <p15:clr>
            <a:srgbClr val="A4A3A4"/>
          </p15:clr>
        </p15:guide>
        <p15:guide id="4" pos="280">
          <p15:clr>
            <a:srgbClr val="A4A3A4"/>
          </p15:clr>
        </p15:guide>
        <p15:guide id="5" pos="7046">
          <p15:clr>
            <a:srgbClr val="A4A3A4"/>
          </p15:clr>
        </p15:guide>
        <p15:guide id="6" pos="20608">
          <p15:clr>
            <a:srgbClr val="A4A3A4"/>
          </p15:clr>
        </p15:guide>
        <p15:guide id="7" pos="7449">
          <p15:clr>
            <a:srgbClr val="A4A3A4"/>
          </p15:clr>
        </p15:guide>
        <p15:guide id="8" pos="2020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7A1"/>
    <a:srgbClr val="F37321"/>
    <a:srgbClr val="4A6A7E"/>
    <a:srgbClr val="828E1B"/>
    <a:srgbClr val="D74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33" autoAdjust="0"/>
    <p:restoredTop sz="94677" autoAdjust="0"/>
  </p:normalViewPr>
  <p:slideViewPr>
    <p:cSldViewPr snapToGrid="0" snapToObjects="1">
      <p:cViewPr>
        <p:scale>
          <a:sx n="30" d="100"/>
          <a:sy n="30" d="100"/>
        </p:scale>
        <p:origin x="1704" y="-424"/>
      </p:cViewPr>
      <p:guideLst>
        <p:guide orient="horz" pos="20436"/>
        <p:guide orient="horz" pos="281"/>
        <p:guide pos="27370"/>
        <p:guide pos="280"/>
        <p:guide pos="7046"/>
        <p:guide pos="20608"/>
        <p:guide pos="7449"/>
        <p:guide pos="202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5F848-6DDA-9042-95D4-0071278BB24B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ECB87-BC75-5243-A71C-D7645131C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4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tri-fold</a:t>
            </a:r>
            <a:r>
              <a:rPr lang="en-US" baseline="0" dirty="0" smtClean="0"/>
              <a:t> mounting at SMS – make sure no text or image is in-between</a:t>
            </a:r>
            <a:r>
              <a:rPr lang="en-US" dirty="0" smtClean="0"/>
              <a:t> the two vertical guide</a:t>
            </a:r>
            <a:r>
              <a:rPr lang="en-US" baseline="0" dirty="0" smtClean="0"/>
              <a:t> lines; this space will be cut away. </a:t>
            </a:r>
            <a:r>
              <a:rPr lang="en-US" baseline="0" smtClean="0"/>
              <a:t>To view the vertical guide lines: Select “View” from the main menu, select “Guides” from the pull down menu, and lastly select “Static Guides”.</a:t>
            </a:r>
            <a:endParaRPr lang="en-US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ECB87-BC75-5243-A71C-D7645131CF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3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2715200" y="465976"/>
            <a:ext cx="10718798" cy="3201525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3104663" y="761998"/>
            <a:ext cx="0" cy="31423211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457200" y="451572"/>
            <a:ext cx="10737850" cy="320152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44500" y="451574"/>
            <a:ext cx="723900" cy="1523999"/>
          </a:xfrm>
          <a:prstGeom prst="rect">
            <a:avLst/>
          </a:prstGeom>
          <a:solidFill>
            <a:srgbClr val="F373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33000758" y="451574"/>
            <a:ext cx="10449117" cy="1524000"/>
          </a:xfrm>
          <a:prstGeom prst="rect">
            <a:avLst/>
          </a:prstGeom>
          <a:solidFill>
            <a:srgbClr val="F373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0774364" y="451574"/>
            <a:ext cx="31504234" cy="15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1168400" y="451574"/>
            <a:ext cx="10026650" cy="1524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955176" y="766000"/>
            <a:ext cx="8825537" cy="70788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b="1" dirty="0" smtClean="0">
                <a:solidFill>
                  <a:schemeClr val="bg1"/>
                </a:solidFill>
              </a:rPr>
              <a:t>COLLEGE OF ENGINEERING</a:t>
            </a:r>
            <a:endParaRPr lang="en-US" sz="4000" dirty="0" smtClean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638460" y="451574"/>
            <a:ext cx="1551675" cy="1524000"/>
          </a:xfrm>
          <a:prstGeom prst="rect">
            <a:avLst/>
          </a:prstGeom>
          <a:solidFill>
            <a:srgbClr val="5D87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12208934" y="451574"/>
            <a:ext cx="429525" cy="1523999"/>
          </a:xfrm>
          <a:prstGeom prst="rect">
            <a:avLst/>
          </a:prstGeom>
          <a:solidFill>
            <a:srgbClr val="F373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5181888" y="766000"/>
            <a:ext cx="16238992" cy="70788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r">
              <a:spcAft>
                <a:spcPts val="1800"/>
              </a:spcAft>
            </a:pPr>
            <a:r>
              <a:rPr lang="en-US" sz="4000" b="1" dirty="0" smtClean="0">
                <a:latin typeface="Georgia"/>
                <a:cs typeface="Georgia"/>
              </a:rPr>
              <a:t>Electrical Engineering &amp; Computer Science</a:t>
            </a:r>
            <a:endParaRPr lang="en-US" sz="4000" b="1" dirty="0">
              <a:latin typeface="Georgia"/>
              <a:cs typeface="Georgia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33070796" y="451574"/>
            <a:ext cx="9475175" cy="1524000"/>
          </a:xfrm>
          <a:prstGeom prst="rect">
            <a:avLst/>
          </a:prstGeom>
          <a:solidFill>
            <a:srgbClr val="5D87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32721016" y="451572"/>
            <a:ext cx="383647" cy="1524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expo_poster-ta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399" y="28421061"/>
            <a:ext cx="6975476" cy="25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8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361905" y="6324600"/>
            <a:ext cx="47282097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07982" y="6324600"/>
            <a:ext cx="141122400" cy="1348206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8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47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1405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2811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74216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6562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5702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48432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3983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3124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9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07984" y="36865560"/>
            <a:ext cx="9419844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437943" y="36865560"/>
            <a:ext cx="94206057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7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1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1405" indent="0">
              <a:buNone/>
              <a:defRPr sz="9600" b="1"/>
            </a:lvl2pPr>
            <a:lvl3pPr marL="4382811" indent="0">
              <a:buNone/>
              <a:defRPr sz="8600" b="1"/>
            </a:lvl3pPr>
            <a:lvl4pPr marL="6574216" indent="0">
              <a:buNone/>
              <a:defRPr sz="7700" b="1"/>
            </a:lvl4pPr>
            <a:lvl5pPr marL="8765621" indent="0">
              <a:buNone/>
              <a:defRPr sz="7700" b="1"/>
            </a:lvl5pPr>
            <a:lvl6pPr marL="10957027" indent="0">
              <a:buNone/>
              <a:defRPr sz="7700" b="1"/>
            </a:lvl6pPr>
            <a:lvl7pPr marL="13148432" indent="0">
              <a:buNone/>
              <a:defRPr sz="7700" b="1"/>
            </a:lvl7pPr>
            <a:lvl8pPr marL="15339837" indent="0">
              <a:buNone/>
              <a:defRPr sz="7700" b="1"/>
            </a:lvl8pPr>
            <a:lvl9pPr marL="17531243" indent="0">
              <a:buNone/>
              <a:defRPr sz="77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1405" indent="0">
              <a:buNone/>
              <a:defRPr sz="9600" b="1"/>
            </a:lvl2pPr>
            <a:lvl3pPr marL="4382811" indent="0">
              <a:buNone/>
              <a:defRPr sz="8600" b="1"/>
            </a:lvl3pPr>
            <a:lvl4pPr marL="6574216" indent="0">
              <a:buNone/>
              <a:defRPr sz="7700" b="1"/>
            </a:lvl4pPr>
            <a:lvl5pPr marL="8765621" indent="0">
              <a:buNone/>
              <a:defRPr sz="7700" b="1"/>
            </a:lvl5pPr>
            <a:lvl6pPr marL="10957027" indent="0">
              <a:buNone/>
              <a:defRPr sz="7700" b="1"/>
            </a:lvl6pPr>
            <a:lvl7pPr marL="13148432" indent="0">
              <a:buNone/>
              <a:defRPr sz="7700" b="1"/>
            </a:lvl7pPr>
            <a:lvl8pPr marL="15339837" indent="0">
              <a:buNone/>
              <a:defRPr sz="7700" b="1"/>
            </a:lvl8pPr>
            <a:lvl9pPr marL="17531243" indent="0">
              <a:buNone/>
              <a:defRPr sz="77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3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3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5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1405" indent="0">
              <a:buNone/>
              <a:defRPr sz="5800"/>
            </a:lvl2pPr>
            <a:lvl3pPr marL="4382811" indent="0">
              <a:buNone/>
              <a:defRPr sz="4800"/>
            </a:lvl3pPr>
            <a:lvl4pPr marL="6574216" indent="0">
              <a:buNone/>
              <a:defRPr sz="4300"/>
            </a:lvl4pPr>
            <a:lvl5pPr marL="8765621" indent="0">
              <a:buNone/>
              <a:defRPr sz="4300"/>
            </a:lvl5pPr>
            <a:lvl6pPr marL="10957027" indent="0">
              <a:buNone/>
              <a:defRPr sz="4300"/>
            </a:lvl6pPr>
            <a:lvl7pPr marL="13148432" indent="0">
              <a:buNone/>
              <a:defRPr sz="4300"/>
            </a:lvl7pPr>
            <a:lvl8pPr marL="15339837" indent="0">
              <a:buNone/>
              <a:defRPr sz="4300"/>
            </a:lvl8pPr>
            <a:lvl9pPr marL="17531243" indent="0">
              <a:buNone/>
              <a:defRPr sz="43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9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300"/>
            </a:lvl1pPr>
            <a:lvl2pPr marL="2191405" indent="0">
              <a:buNone/>
              <a:defRPr sz="13400"/>
            </a:lvl2pPr>
            <a:lvl3pPr marL="4382811" indent="0">
              <a:buNone/>
              <a:defRPr sz="11500"/>
            </a:lvl3pPr>
            <a:lvl4pPr marL="6574216" indent="0">
              <a:buNone/>
              <a:defRPr sz="9600"/>
            </a:lvl4pPr>
            <a:lvl5pPr marL="8765621" indent="0">
              <a:buNone/>
              <a:defRPr sz="9600"/>
            </a:lvl5pPr>
            <a:lvl6pPr marL="10957027" indent="0">
              <a:buNone/>
              <a:defRPr sz="9600"/>
            </a:lvl6pPr>
            <a:lvl7pPr marL="13148432" indent="0">
              <a:buNone/>
              <a:defRPr sz="9600"/>
            </a:lvl7pPr>
            <a:lvl8pPr marL="15339837" indent="0">
              <a:buNone/>
              <a:defRPr sz="9600"/>
            </a:lvl8pPr>
            <a:lvl9pPr marL="17531243" indent="0">
              <a:buNone/>
              <a:defRPr sz="9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1405" indent="0">
              <a:buNone/>
              <a:defRPr sz="5800"/>
            </a:lvl2pPr>
            <a:lvl3pPr marL="4382811" indent="0">
              <a:buNone/>
              <a:defRPr sz="4800"/>
            </a:lvl3pPr>
            <a:lvl4pPr marL="6574216" indent="0">
              <a:buNone/>
              <a:defRPr sz="4300"/>
            </a:lvl4pPr>
            <a:lvl5pPr marL="8765621" indent="0">
              <a:buNone/>
              <a:defRPr sz="4300"/>
            </a:lvl5pPr>
            <a:lvl6pPr marL="10957027" indent="0">
              <a:buNone/>
              <a:defRPr sz="4300"/>
            </a:lvl6pPr>
            <a:lvl7pPr marL="13148432" indent="0">
              <a:buNone/>
              <a:defRPr sz="4300"/>
            </a:lvl7pPr>
            <a:lvl8pPr marL="15339837" indent="0">
              <a:buNone/>
              <a:defRPr sz="4300"/>
            </a:lvl8pPr>
            <a:lvl9pPr marL="17531243" indent="0">
              <a:buNone/>
              <a:defRPr sz="43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5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1" y="1318262"/>
            <a:ext cx="39502080" cy="5486400"/>
          </a:xfrm>
          <a:prstGeom prst="rect">
            <a:avLst/>
          </a:prstGeom>
        </p:spPr>
        <p:txBody>
          <a:bodyPr vert="horz" lIns="438281" tIns="219141" rIns="438281" bIns="2191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680963"/>
            <a:ext cx="39502080" cy="21724622"/>
          </a:xfrm>
          <a:prstGeom prst="rect">
            <a:avLst/>
          </a:prstGeom>
        </p:spPr>
        <p:txBody>
          <a:bodyPr vert="horz" lIns="438281" tIns="219141" rIns="438281" bIns="219141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281" tIns="219141" rIns="438281" bIns="219141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6BD69-149A-CD41-9E7C-E241C9398BA0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1" y="30510482"/>
            <a:ext cx="13898880" cy="1752600"/>
          </a:xfrm>
          <a:prstGeom prst="rect">
            <a:avLst/>
          </a:prstGeom>
        </p:spPr>
        <p:txBody>
          <a:bodyPr vert="horz" lIns="438281" tIns="219141" rIns="438281" bIns="219141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1" y="30510482"/>
            <a:ext cx="10241280" cy="1752600"/>
          </a:xfrm>
          <a:prstGeom prst="rect">
            <a:avLst/>
          </a:prstGeom>
        </p:spPr>
        <p:txBody>
          <a:bodyPr vert="horz" lIns="438281" tIns="219141" rIns="438281" bIns="219141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5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1405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3554" indent="-1643554" algn="l" defTabSz="2191405" rtl="0" eaLnBrk="1" latinLnBrk="0" hangingPunct="1">
        <a:spcBef>
          <a:spcPct val="20000"/>
        </a:spcBef>
        <a:buFont typeface="Arial"/>
        <a:buChar char="•"/>
        <a:defRPr sz="15300" kern="1200">
          <a:solidFill>
            <a:schemeClr val="tx1"/>
          </a:solidFill>
          <a:latin typeface="+mn-lt"/>
          <a:ea typeface="+mn-ea"/>
          <a:cs typeface="+mn-cs"/>
        </a:defRPr>
      </a:lvl1pPr>
      <a:lvl2pPr marL="3561034" indent="-1369628" algn="l" defTabSz="2191405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78513" indent="-1095703" algn="l" defTabSz="2191405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69919" indent="-1095703" algn="l" defTabSz="2191405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61324" indent="-1095703" algn="l" defTabSz="2191405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52729" indent="-1095703" algn="l" defTabSz="2191405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44135" indent="-1095703" algn="l" defTabSz="2191405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35540" indent="-1095703" algn="l" defTabSz="2191405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26945" indent="-1095703" algn="l" defTabSz="2191405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1405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1405" algn="l" defTabSz="2191405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2811" algn="l" defTabSz="2191405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74216" algn="l" defTabSz="2191405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65621" algn="l" defTabSz="2191405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57027" algn="l" defTabSz="2191405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48432" algn="l" defTabSz="2191405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39837" algn="l" defTabSz="2191405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31243" algn="l" defTabSz="2191405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e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jpe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469125" y="2483718"/>
            <a:ext cx="18951755" cy="1365892"/>
          </a:xfrm>
        </p:spPr>
        <p:txBody>
          <a:bodyPr lIns="0" tIns="0" rIns="0" bIns="0">
            <a:noAutofit/>
          </a:bodyPr>
          <a:lstStyle/>
          <a:p>
            <a:pPr algn="l"/>
            <a:r>
              <a:rPr lang="en-US" sz="8000" b="1" cap="all" dirty="0" smtClean="0"/>
              <a:t>Coal </a:t>
            </a:r>
            <a:r>
              <a:rPr lang="en-US" sz="8000" b="1" cap="all" dirty="0"/>
              <a:t>and Open-pit surface mining impacts on American </a:t>
            </a:r>
            <a:r>
              <a:rPr lang="en-US" sz="8000" b="1" cap="all" dirty="0" smtClean="0"/>
              <a:t>Lands (COAL)</a:t>
            </a:r>
            <a:endParaRPr lang="en-US" sz="8000" b="1" cap="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1494848" y="4395121"/>
            <a:ext cx="20440674" cy="1991672"/>
          </a:xfrm>
        </p:spPr>
        <p:txBody>
          <a:bodyPr lIns="0" tIns="0" rIns="0" bIns="0">
            <a:normAutofit fontScale="92500"/>
          </a:bodyPr>
          <a:lstStyle/>
          <a:p>
            <a:pPr marL="0" indent="0">
              <a:buNone/>
            </a:pPr>
            <a:r>
              <a:rPr lang="en-US" sz="5400" dirty="0" smtClean="0">
                <a:solidFill>
                  <a:srgbClr val="F37321"/>
                </a:solidFill>
              </a:rPr>
              <a:t>COAL is a Python library for processing hyperspectral imagery from the Airborne Visible/InfraRed Imaging Spectrometer (AVIRIS-C &amp; AVIRIS-NG)</a:t>
            </a:r>
            <a:endParaRPr lang="en-US" sz="5400" dirty="0">
              <a:solidFill>
                <a:srgbClr val="F3732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74306" y="13599939"/>
            <a:ext cx="9222475" cy="588902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spcAft>
                <a:spcPts val="1800"/>
              </a:spcAft>
            </a:pPr>
            <a:r>
              <a:rPr lang="en-US" sz="3600" b="1" dirty="0" smtClean="0">
                <a:solidFill>
                  <a:srgbClr val="5D87A1"/>
                </a:solidFill>
              </a:rPr>
              <a:t>Mineral Classification</a:t>
            </a:r>
            <a:endParaRPr lang="en-US" sz="3600" b="1" dirty="0">
              <a:solidFill>
                <a:srgbClr val="5D87A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ook Antiqua" panose="02040602050305030304" pitchFamily="18" charset="0"/>
              </a:rPr>
              <a:t>All minerals have unique </a:t>
            </a:r>
            <a:r>
              <a:rPr lang="en-US" sz="3000" b="1" dirty="0" smtClean="0">
                <a:latin typeface="Book Antiqua" panose="02040602050305030304" pitchFamily="18" charset="0"/>
              </a:rPr>
              <a:t>spectral signatures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ook Antiqua" panose="02040602050305030304" pitchFamily="18" charset="0"/>
              </a:rPr>
              <a:t>Samples of those spectral signatures are contained in </a:t>
            </a:r>
            <a:r>
              <a:rPr lang="en-US" sz="3000" b="1" dirty="0" smtClean="0">
                <a:latin typeface="Book Antiqua" panose="02040602050305030304" pitchFamily="18" charset="0"/>
              </a:rPr>
              <a:t>spectral libraries</a:t>
            </a:r>
            <a:r>
              <a:rPr lang="en-US" sz="3000" dirty="0" smtClean="0">
                <a:latin typeface="Book Antiqua" panose="02040602050305030304" pitchFamily="18" charset="0"/>
              </a:rPr>
              <a:t> e.g. ASTER, USGS and ENVI</a:t>
            </a:r>
            <a:endParaRPr lang="en-US" sz="3000" b="1" dirty="0" smtClean="0">
              <a:latin typeface="Book Antiqua" panose="02040602050305030304" pitchFamily="18" charset="0"/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ook Antiqua" panose="02040602050305030304" pitchFamily="18" charset="0"/>
              </a:rPr>
              <a:t>Using the raw AVIRIS images with unknown land cover and spectral signatures, </a:t>
            </a:r>
            <a:r>
              <a:rPr lang="en-US" sz="3000" b="1" dirty="0" smtClean="0">
                <a:latin typeface="Book Antiqua" panose="02040602050305030304" pitchFamily="18" charset="0"/>
              </a:rPr>
              <a:t>classify</a:t>
            </a:r>
            <a:r>
              <a:rPr lang="en-US" sz="3000" dirty="0" smtClean="0">
                <a:latin typeface="Book Antiqua" panose="02040602050305030304" pitchFamily="18" charset="0"/>
              </a:rPr>
              <a:t> each pixel with </a:t>
            </a:r>
            <a:r>
              <a:rPr lang="en-US" sz="3000" b="1" dirty="0" smtClean="0">
                <a:latin typeface="Book Antiqua" panose="02040602050305030304" pitchFamily="18" charset="0"/>
              </a:rPr>
              <a:t>spectral angle mapper </a:t>
            </a:r>
            <a:r>
              <a:rPr lang="en-US" sz="3000" dirty="0" smtClean="0">
                <a:latin typeface="Book Antiqua" panose="02040602050305030304" pitchFamily="18" charset="0"/>
              </a:rPr>
              <a:t>classification. Other classification options exist e.g. unsupervised K-Means, supervised Gaussian Maximum Likelihood, </a:t>
            </a:r>
            <a:r>
              <a:rPr lang="en-US" sz="3000" dirty="0" err="1">
                <a:latin typeface="Book Antiqua" charset="0"/>
                <a:ea typeface="Book Antiqua" charset="0"/>
                <a:cs typeface="Book Antiqua" charset="0"/>
              </a:rPr>
              <a:t>Mahalanobis</a:t>
            </a:r>
            <a:r>
              <a:rPr lang="en-US" sz="3000" dirty="0"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3000" dirty="0" smtClean="0">
                <a:latin typeface="Book Antiqua" charset="0"/>
                <a:ea typeface="Book Antiqua" charset="0"/>
                <a:cs typeface="Book Antiqua" charset="0"/>
              </a:rPr>
              <a:t>Distance and </a:t>
            </a:r>
            <a:r>
              <a:rPr lang="en-US" sz="3000" dirty="0">
                <a:latin typeface="Book Antiqua" charset="0"/>
                <a:ea typeface="Book Antiqua" charset="0"/>
                <a:cs typeface="Book Antiqua" charset="0"/>
              </a:rPr>
              <a:t>Multi-Layer Perceptron</a:t>
            </a:r>
            <a:endParaRPr lang="en-US" sz="3000" dirty="0" smtClean="0">
              <a:latin typeface="Book Antiqua" charset="0"/>
              <a:ea typeface="Book Antiqua" charset="0"/>
              <a:cs typeface="Book Antiqua" charset="0"/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ook Antiqua" panose="02040602050305030304" pitchFamily="18" charset="0"/>
              </a:rPr>
              <a:t>Output is a </a:t>
            </a:r>
            <a:r>
              <a:rPr lang="en-US" sz="3000" b="1" dirty="0" smtClean="0">
                <a:latin typeface="Book Antiqua" panose="02040602050305030304" pitchFamily="18" charset="0"/>
              </a:rPr>
              <a:t>mineral classified file </a:t>
            </a:r>
            <a:r>
              <a:rPr lang="en-US" sz="3000" dirty="0" smtClean="0">
                <a:latin typeface="Book Antiqua" panose="02040602050305030304" pitchFamily="18" charset="0"/>
              </a:rPr>
              <a:t>where each pixel is assigned to a particular class in the spectral library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46162" y="13744271"/>
            <a:ext cx="9789360" cy="36041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800"/>
              </a:spcAft>
            </a:pPr>
            <a:r>
              <a:rPr lang="en-US" sz="3600" b="1" dirty="0" smtClean="0">
                <a:solidFill>
                  <a:srgbClr val="5D87A1"/>
                </a:solidFill>
              </a:rPr>
              <a:t>Environmental Correlation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Book Antiqua" panose="02040602050305030304" pitchFamily="18" charset="0"/>
              </a:rPr>
              <a:t>Map identified mines</a:t>
            </a:r>
            <a:r>
              <a:rPr lang="en-US" sz="3000" dirty="0" smtClean="0">
                <a:latin typeface="Book Antiqua" panose="02040602050305030304" pitchFamily="18" charset="0"/>
              </a:rPr>
              <a:t> in GIS applications and correlate them with water quality measurements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ook Antiqua" panose="02040602050305030304" pitchFamily="18" charset="0"/>
              </a:rPr>
              <a:t>Determine whether </a:t>
            </a:r>
            <a:r>
              <a:rPr lang="en-US" sz="3000" b="1" dirty="0" smtClean="0">
                <a:latin typeface="Book Antiqua" panose="02040602050305030304" pitchFamily="18" charset="0"/>
              </a:rPr>
              <a:t>water pollution </a:t>
            </a:r>
            <a:r>
              <a:rPr lang="en-US" sz="3000" dirty="0" smtClean="0">
                <a:latin typeface="Book Antiqua" panose="02040602050305030304" pitchFamily="18" charset="0"/>
              </a:rPr>
              <a:t>is linked to mining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ook Antiqua" panose="02040602050305030304" pitchFamily="18" charset="0"/>
              </a:rPr>
              <a:t>Use results to enhance </a:t>
            </a:r>
            <a:r>
              <a:rPr lang="en-US" sz="3000" b="1" dirty="0" smtClean="0">
                <a:latin typeface="Book Antiqua" panose="02040602050305030304" pitchFamily="18" charset="0"/>
              </a:rPr>
              <a:t>environmental understanding</a:t>
            </a:r>
            <a:endParaRPr lang="en-US" sz="3000" b="1" dirty="0">
              <a:solidFill>
                <a:srgbClr val="5D87A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92269" y="5379607"/>
            <a:ext cx="5482770" cy="1896279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spcAft>
                <a:spcPts val="1800"/>
              </a:spcAft>
            </a:pPr>
            <a:r>
              <a:rPr lang="en-US" sz="3600" b="1" dirty="0" smtClean="0">
                <a:solidFill>
                  <a:srgbClr val="5D87A1"/>
                </a:solidFill>
              </a:rPr>
              <a:t>Problem</a:t>
            </a:r>
            <a:endParaRPr lang="en-US" sz="3600" b="1" dirty="0">
              <a:solidFill>
                <a:srgbClr val="5D87A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ook Antiqua" panose="02040602050305030304" pitchFamily="18" charset="0"/>
              </a:rPr>
              <a:t>Mining is known to affect the environment, but few software tools exist to quantify its impacts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ook Antiqua" panose="02040602050305030304" pitchFamily="18" charset="0"/>
              </a:rPr>
              <a:t>A large volume of </a:t>
            </a:r>
            <a:r>
              <a:rPr lang="en-US" sz="3000" b="1" dirty="0" smtClean="0">
                <a:latin typeface="Book Antiqua" panose="02040602050305030304" pitchFamily="18" charset="0"/>
              </a:rPr>
              <a:t>AVIRIS imagery</a:t>
            </a:r>
            <a:r>
              <a:rPr lang="en-US" sz="3000" dirty="0" smtClean="0">
                <a:latin typeface="Book Antiqua" panose="02040602050305030304" pitchFamily="18" charset="0"/>
              </a:rPr>
              <a:t> is available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Book Antiqua" panose="02040602050305030304" pitchFamily="18" charset="0"/>
              </a:rPr>
              <a:t>Spectral libraries</a:t>
            </a:r>
            <a:r>
              <a:rPr lang="en-US" sz="3000" dirty="0" smtClean="0">
                <a:latin typeface="Book Antiqua" panose="02040602050305030304" pitchFamily="18" charset="0"/>
              </a:rPr>
              <a:t> contain samples of thousands of minerals and other materials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Book Antiqua" panose="02040602050305030304" pitchFamily="18" charset="0"/>
              </a:rPr>
              <a:t>Environmental data</a:t>
            </a:r>
            <a:r>
              <a:rPr lang="en-US" sz="3000" dirty="0" smtClean="0">
                <a:latin typeface="Book Antiqua" panose="02040602050305030304" pitchFamily="18" charset="0"/>
              </a:rPr>
              <a:t> is collected by local, state,  and national governments as well as non-governmental organizations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ook Antiqua" panose="02040602050305030304" pitchFamily="18" charset="0"/>
              </a:rPr>
              <a:t>Our goal is to contribute tools to </a:t>
            </a:r>
            <a:r>
              <a:rPr lang="en-US" sz="3000" b="1" dirty="0" smtClean="0">
                <a:latin typeface="Book Antiqua" panose="02040602050305030304" pitchFamily="18" charset="0"/>
              </a:rPr>
              <a:t>combine this data</a:t>
            </a:r>
            <a:r>
              <a:rPr lang="en-US" sz="3000" dirty="0" smtClean="0">
                <a:latin typeface="Book Antiqua" panose="02040602050305030304" pitchFamily="18" charset="0"/>
              </a:rPr>
              <a:t> in a coherent way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3000" dirty="0" smtClean="0">
              <a:latin typeface="Book Antiqua" panose="020406020503050303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3600" b="1" dirty="0" smtClean="0">
                <a:solidFill>
                  <a:srgbClr val="5D87A1"/>
                </a:solidFill>
              </a:rPr>
              <a:t>Solution</a:t>
            </a:r>
            <a:endParaRPr lang="en-US" sz="3600" b="1" dirty="0">
              <a:solidFill>
                <a:srgbClr val="5D87A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ook Antiqua" panose="02040602050305030304" pitchFamily="18" charset="0"/>
              </a:rPr>
              <a:t>Python library implementing a </a:t>
            </a:r>
            <a:r>
              <a:rPr lang="en-US" sz="3000" b="1" dirty="0" smtClean="0">
                <a:latin typeface="Book Antiqua" panose="02040602050305030304" pitchFamily="18" charset="0"/>
              </a:rPr>
              <a:t>suite of algorithms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Book Antiqua" panose="02040602050305030304" pitchFamily="18" charset="0"/>
              </a:rPr>
              <a:t>Classify minerals</a:t>
            </a:r>
            <a:r>
              <a:rPr lang="en-US" sz="3000" dirty="0" smtClean="0">
                <a:latin typeface="Book Antiqua" panose="02040602050305030304" pitchFamily="18" charset="0"/>
              </a:rPr>
              <a:t> and other land surface types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Book Antiqua" panose="02040602050305030304" pitchFamily="18" charset="0"/>
              </a:rPr>
              <a:t>Identify mines</a:t>
            </a:r>
            <a:r>
              <a:rPr lang="en-US" sz="3000" dirty="0" smtClean="0">
                <a:latin typeface="Book Antiqua" panose="02040602050305030304" pitchFamily="18" charset="0"/>
              </a:rPr>
              <a:t> and other geographic features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Book Antiqua" panose="02040602050305030304" pitchFamily="18" charset="0"/>
              </a:rPr>
              <a:t>Correlate environmental impacts</a:t>
            </a:r>
            <a:r>
              <a:rPr lang="en-US" sz="3000" dirty="0" smtClean="0">
                <a:latin typeface="Book Antiqua" panose="02040602050305030304" pitchFamily="18" charset="0"/>
              </a:rPr>
              <a:t> with mining operations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ook Antiqua" panose="02040602050305030304" pitchFamily="18" charset="0"/>
              </a:rPr>
              <a:t>Release as </a:t>
            </a:r>
            <a:r>
              <a:rPr lang="en-US" sz="3000" b="1" dirty="0" smtClean="0">
                <a:latin typeface="Book Antiqua" panose="02040602050305030304" pitchFamily="18" charset="0"/>
              </a:rPr>
              <a:t>Free and Open Source </a:t>
            </a:r>
            <a:r>
              <a:rPr lang="en-US" sz="3000" b="1" dirty="0">
                <a:latin typeface="Book Antiqua" panose="02040602050305030304" pitchFamily="18" charset="0"/>
              </a:rPr>
              <a:t>S</a:t>
            </a:r>
            <a:r>
              <a:rPr lang="en-US" sz="3000" b="1" dirty="0" smtClean="0">
                <a:latin typeface="Book Antiqua" panose="02040602050305030304" pitchFamily="18" charset="0"/>
              </a:rPr>
              <a:t>oftware</a:t>
            </a:r>
            <a:endParaRPr lang="en-US" sz="3000" b="1" dirty="0">
              <a:latin typeface="Book Antiqua" panose="02040602050305030304" pitchFamily="18" charset="0"/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1406151" y="2778448"/>
            <a:ext cx="8550648" cy="214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1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1405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1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382811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1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574216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765621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57027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148432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339837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531243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 smtClean="0">
                <a:solidFill>
                  <a:srgbClr val="F37321"/>
                </a:solidFill>
              </a:rPr>
              <a:t>Measuring mining impacts on water resources</a:t>
            </a:r>
            <a:endParaRPr lang="en-US" sz="5400" dirty="0">
              <a:solidFill>
                <a:srgbClr val="F37321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3360918" y="10060915"/>
            <a:ext cx="8199048" cy="214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1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1405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1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382811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1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574216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765621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57027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148432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339837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531243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 smtClean="0">
                <a:solidFill>
                  <a:schemeClr val="bg1"/>
                </a:solidFill>
              </a:rPr>
              <a:t>Capstone COAL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302371" y="11442892"/>
            <a:ext cx="7113369" cy="137684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1800"/>
              </a:spcAft>
            </a:pPr>
            <a:endParaRPr lang="en-US" sz="3600" b="1" dirty="0" smtClean="0">
              <a:solidFill>
                <a:srgbClr val="F37321"/>
              </a:solidFill>
            </a:endParaRPr>
          </a:p>
          <a:p>
            <a:pPr>
              <a:spcAft>
                <a:spcPts val="1800"/>
              </a:spcAft>
            </a:pPr>
            <a:r>
              <a:rPr lang="en-US" sz="30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Lewis John </a:t>
            </a:r>
            <a:r>
              <a:rPr lang="en-US" sz="3000" b="1" dirty="0" err="1" smtClean="0">
                <a:solidFill>
                  <a:schemeClr val="bg1"/>
                </a:solidFill>
                <a:latin typeface="Book Antiqua" panose="02040602050305030304" pitchFamily="18" charset="0"/>
              </a:rPr>
              <a:t>McGibbney</a:t>
            </a:r>
            <a:r>
              <a:rPr lang="en-US" sz="30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, Ph.D.</a:t>
            </a:r>
            <a:r>
              <a:rPr lang="en-US" sz="30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          Data </a:t>
            </a:r>
            <a:r>
              <a:rPr lang="en-US" sz="3000" dirty="0">
                <a:solidFill>
                  <a:schemeClr val="bg1"/>
                </a:solidFill>
                <a:latin typeface="Book Antiqua" panose="02040602050305030304" pitchFamily="18" charset="0"/>
              </a:rPr>
              <a:t>scientist in the Computer Science for Data Intensive Applications Group at </a:t>
            </a:r>
            <a:r>
              <a:rPr lang="en-US" sz="3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JPL. &lt;lewis.mcgibbney@gmail.com&gt;</a:t>
            </a:r>
          </a:p>
          <a:p>
            <a:pPr marL="457200" indent="-457200">
              <a:spcAft>
                <a:spcPts val="1800"/>
              </a:spcAft>
              <a:buFont typeface="Arial"/>
              <a:buChar char="•"/>
            </a:pPr>
            <a:endParaRPr lang="en-US" sz="3000" dirty="0" smtClean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30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Kim Whitehall, Ph.D.</a:t>
            </a:r>
            <a:r>
              <a:rPr lang="en-US" sz="3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                                              Tropical climate variability and climate change researcher and educator at JPL. </a:t>
            </a:r>
          </a:p>
          <a:p>
            <a:pPr>
              <a:spcAft>
                <a:spcPts val="1800"/>
              </a:spcAft>
            </a:pPr>
            <a:r>
              <a:rPr lang="en-US" sz="3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 </a:t>
            </a:r>
          </a:p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  <a:latin typeface="Book Antiqua" panose="02040602050305030304" pitchFamily="18" charset="0"/>
              </a:rPr>
              <a:t>Taylor Alexander </a:t>
            </a:r>
            <a:r>
              <a:rPr lang="en-US" sz="30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Brown</a:t>
            </a:r>
            <a:r>
              <a:rPr lang="en-US" sz="3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                                Computer Science major with emphasis in computer systems and math minor.  &lt;browtayl@oregonstate.edu&gt;</a:t>
            </a:r>
          </a:p>
          <a:p>
            <a:pPr>
              <a:spcAft>
                <a:spcPts val="1800"/>
              </a:spcAft>
            </a:pPr>
            <a:endParaRPr lang="en-US" sz="3000" dirty="0" smtClean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3000" b="1" dirty="0">
                <a:solidFill>
                  <a:schemeClr val="bg1"/>
                </a:solidFill>
                <a:latin typeface="Book Antiqua" panose="02040602050305030304" pitchFamily="18" charset="0"/>
              </a:rPr>
              <a:t>Heidi </a:t>
            </a:r>
            <a:r>
              <a:rPr lang="en-US" sz="30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Clayton                                          </a:t>
            </a:r>
            <a:r>
              <a:rPr lang="en-US" sz="3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Computer </a:t>
            </a:r>
            <a:r>
              <a:rPr lang="en-US" sz="3000" dirty="0">
                <a:solidFill>
                  <a:schemeClr val="bg1"/>
                </a:solidFill>
                <a:latin typeface="Book Antiqua" panose="02040602050305030304" pitchFamily="18" charset="0"/>
              </a:rPr>
              <a:t>S</a:t>
            </a:r>
            <a:r>
              <a:rPr lang="en-US" sz="3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cience major with an applied option in statistics. &lt;claytonh@oregonstate.edu&gt;</a:t>
            </a:r>
          </a:p>
          <a:p>
            <a:pPr>
              <a:spcAft>
                <a:spcPts val="1800"/>
              </a:spcAft>
            </a:pPr>
            <a:endParaRPr lang="en-US" sz="3000" dirty="0" smtClean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3000" b="1" dirty="0" err="1" smtClean="0">
                <a:solidFill>
                  <a:schemeClr val="bg1"/>
                </a:solidFill>
                <a:latin typeface="Book Antiqua" panose="02040602050305030304" pitchFamily="18" charset="0"/>
              </a:rPr>
              <a:t>Xiaomei</a:t>
            </a:r>
            <a:r>
              <a:rPr lang="en-US" sz="30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Wang</a:t>
            </a:r>
            <a:r>
              <a:rPr lang="en-US" sz="3000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                                       Double major in </a:t>
            </a:r>
            <a:r>
              <a:rPr lang="en-US" sz="3000" dirty="0">
                <a:solidFill>
                  <a:schemeClr val="bg1"/>
                </a:solidFill>
                <a:latin typeface="Book Antiqua" panose="02040602050305030304" pitchFamily="18" charset="0"/>
              </a:rPr>
              <a:t>F</a:t>
            </a:r>
            <a:r>
              <a:rPr lang="en-US" sz="30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inance and Computer Science.                            &lt;wangx2@oregonstate.edu&gt;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918" y="2647759"/>
            <a:ext cx="9060771" cy="6040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77" y="5829736"/>
            <a:ext cx="3370764" cy="15114073"/>
          </a:xfrm>
          <a:prstGeom prst="rect">
            <a:avLst/>
          </a:prstGeom>
          <a:ln w="3175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230" y="6154793"/>
            <a:ext cx="9604281" cy="64028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590" y="31437679"/>
            <a:ext cx="96682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Book Antiqua" panose="02040602050305030304" pitchFamily="18" charset="0"/>
              </a:rPr>
              <a:t>The San Juan Coal Mine and Generating Station. Courtesy San Juan Citizens Alliance/</a:t>
            </a:r>
            <a:r>
              <a:rPr lang="en-US" sz="2600" dirty="0" err="1" smtClean="0">
                <a:latin typeface="Book Antiqua" panose="02040602050305030304" pitchFamily="18" charset="0"/>
              </a:rPr>
              <a:t>EcoFlight</a:t>
            </a:r>
            <a:r>
              <a:rPr lang="en-US" sz="2600" dirty="0" smtClean="0">
                <a:latin typeface="Book Antiqua" panose="02040602050305030304" pitchFamily="18" charset="0"/>
              </a:rPr>
              <a:t>.</a:t>
            </a:r>
            <a:endParaRPr lang="en-US" sz="2600" dirty="0">
              <a:latin typeface="Book Antiqua" panose="0204060205030503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231" y="24960205"/>
            <a:ext cx="9616314" cy="6410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449" y="24846050"/>
            <a:ext cx="9600786" cy="6400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3" y="23967594"/>
            <a:ext cx="9702676" cy="7278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44524" y="21239010"/>
            <a:ext cx="88815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rgbClr val="5D87A1"/>
                </a:solidFill>
              </a:rPr>
              <a:t>Mining Identification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Book Antiqua" panose="02040602050305030304" pitchFamily="18" charset="0"/>
              </a:rPr>
              <a:t>Use certain classes of minerals as </a:t>
            </a:r>
            <a:r>
              <a:rPr lang="en-US" sz="3000" b="1" dirty="0">
                <a:latin typeface="Book Antiqua" panose="02040602050305030304" pitchFamily="18" charset="0"/>
              </a:rPr>
              <a:t>proxies</a:t>
            </a:r>
            <a:r>
              <a:rPr lang="en-US" sz="3000" dirty="0">
                <a:latin typeface="Book Antiqua" panose="02040602050305030304" pitchFamily="18" charset="0"/>
              </a:rPr>
              <a:t> for presence of mining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Book Antiqua" panose="02040602050305030304" pitchFamily="18" charset="0"/>
              </a:rPr>
              <a:t>Output is a </a:t>
            </a:r>
            <a:r>
              <a:rPr lang="en-US" sz="3000" b="1" dirty="0">
                <a:latin typeface="Book Antiqua" panose="02040602050305030304" pitchFamily="18" charset="0"/>
              </a:rPr>
              <a:t>mining classified file</a:t>
            </a:r>
            <a:r>
              <a:rPr lang="en-US" sz="3000" dirty="0">
                <a:latin typeface="Book Antiqua" panose="02040602050305030304" pitchFamily="18" charset="0"/>
              </a:rPr>
              <a:t> where each pixel is identified as either corresponding to mining or not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6048" y="17377428"/>
            <a:ext cx="9585913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rgbClr val="5D87A1"/>
                </a:solidFill>
              </a:rPr>
              <a:t>Temporal Analysis</a:t>
            </a:r>
          </a:p>
          <a:p>
            <a:pPr marL="457200" indent="-457200">
              <a:spcAft>
                <a:spcPts val="1800"/>
              </a:spcAft>
              <a:buFont typeface="Arial"/>
              <a:buChar char="•"/>
            </a:pPr>
            <a:r>
              <a:rPr lang="en-US" sz="3000" dirty="0">
                <a:latin typeface="Book Antiqua" panose="02040602050305030304" pitchFamily="18" charset="0"/>
              </a:rPr>
              <a:t>Implement a </a:t>
            </a:r>
            <a:r>
              <a:rPr lang="en-US" sz="3000" b="1" dirty="0">
                <a:latin typeface="Book Antiqua" panose="02040602050305030304" pitchFamily="18" charset="0"/>
              </a:rPr>
              <a:t>Science Data System </a:t>
            </a:r>
            <a:r>
              <a:rPr lang="en-US" sz="3000" dirty="0">
                <a:latin typeface="Book Antiqua" panose="02040602050305030304" pitchFamily="18" charset="0"/>
              </a:rPr>
              <a:t>to batch process past and present imagery</a:t>
            </a:r>
          </a:p>
          <a:p>
            <a:pPr marL="457200" indent="-457200">
              <a:spcAft>
                <a:spcPts val="1800"/>
              </a:spcAft>
              <a:buFont typeface="Arial"/>
              <a:buChar char="•"/>
            </a:pPr>
            <a:r>
              <a:rPr lang="en-US" sz="3000" b="1" dirty="0">
                <a:latin typeface="Book Antiqua" panose="02040602050305030304" pitchFamily="18" charset="0"/>
              </a:rPr>
              <a:t>Facilitate research </a:t>
            </a:r>
            <a:r>
              <a:rPr lang="en-US" sz="3000" dirty="0">
                <a:latin typeface="Book Antiqua" panose="02040602050305030304" pitchFamily="18" charset="0"/>
              </a:rPr>
              <a:t>with unique data products</a:t>
            </a:r>
          </a:p>
          <a:p>
            <a:pPr marL="457200" indent="-457200">
              <a:spcAft>
                <a:spcPts val="1800"/>
              </a:spcAft>
              <a:buFont typeface="Arial"/>
              <a:buChar char="•"/>
            </a:pPr>
            <a:r>
              <a:rPr lang="en-US" sz="3000" dirty="0">
                <a:latin typeface="Book Antiqua" panose="02040602050305030304" pitchFamily="18" charset="0"/>
              </a:rPr>
              <a:t>Enable analysis of </a:t>
            </a:r>
            <a:r>
              <a:rPr lang="en-US" sz="3000" b="1" dirty="0">
                <a:latin typeface="Book Antiqua" panose="02040602050305030304" pitchFamily="18" charset="0"/>
              </a:rPr>
              <a:t>changes over </a:t>
            </a:r>
            <a:r>
              <a:rPr lang="en-US" sz="3000" b="1" dirty="0" smtClean="0">
                <a:latin typeface="Book Antiqua" panose="02040602050305030304" pitchFamily="18" charset="0"/>
              </a:rPr>
              <a:t>time</a:t>
            </a:r>
            <a:endParaRPr lang="en-US" sz="3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77590" y="21386439"/>
            <a:ext cx="41855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Book Antiqua" panose="02040602050305030304" pitchFamily="18" charset="0"/>
              </a:rPr>
              <a:t>An AVIRIS </a:t>
            </a:r>
            <a:r>
              <a:rPr lang="en-US" sz="2600" dirty="0" err="1" smtClean="0">
                <a:latin typeface="Book Antiqua" panose="02040602050305030304" pitchFamily="18" charset="0"/>
              </a:rPr>
              <a:t>flightline</a:t>
            </a:r>
            <a:r>
              <a:rPr lang="en-US" sz="2600" dirty="0" smtClean="0">
                <a:latin typeface="Book Antiqua" panose="02040602050305030304" pitchFamily="18" charset="0"/>
              </a:rPr>
              <a:t> over the San Juan Coal Mine</a:t>
            </a:r>
          </a:p>
          <a:p>
            <a:r>
              <a:rPr lang="en-US" sz="2600" dirty="0" smtClean="0">
                <a:latin typeface="Book Antiqua" panose="02040602050305030304" pitchFamily="18" charset="0"/>
              </a:rPr>
              <a:t>in </a:t>
            </a:r>
            <a:r>
              <a:rPr lang="en-US" sz="2600" dirty="0" err="1" smtClean="0">
                <a:latin typeface="Book Antiqua" panose="02040602050305030304" pitchFamily="18" charset="0"/>
              </a:rPr>
              <a:t>Waterflow</a:t>
            </a:r>
            <a:r>
              <a:rPr lang="en-US" sz="2600" dirty="0" smtClean="0">
                <a:latin typeface="Book Antiqua" panose="02040602050305030304" pitchFamily="18" charset="0"/>
              </a:rPr>
              <a:t>, New Mexico</a:t>
            </a:r>
            <a:endParaRPr lang="en-US" sz="2600" dirty="0">
              <a:latin typeface="Book Antiqua" panose="0204060205030503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777229" y="12654781"/>
            <a:ext cx="96042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Book Antiqua" panose="02040602050305030304" pitchFamily="18" charset="0"/>
              </a:rPr>
              <a:t>Three-dimensional visualization of hyperspectral imagery displaying spectral bands</a:t>
            </a:r>
            <a:endParaRPr lang="en-US" sz="2600" dirty="0">
              <a:latin typeface="Book Antiqua" panose="0204060205030503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789264" y="31586547"/>
            <a:ext cx="96042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Book Antiqua" panose="02040602050305030304" pitchFamily="18" charset="0"/>
              </a:rPr>
              <a:t>Mineral-classified image showing land surface types surrounding a coal facility in Craig, Colorado.</a:t>
            </a:r>
            <a:endParaRPr lang="en-US" sz="2600" dirty="0">
              <a:latin typeface="Book Antiqua" panose="0204060205030503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96047" y="31437679"/>
            <a:ext cx="9585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Book Antiqua" panose="02040602050305030304" pitchFamily="18" charset="0"/>
              </a:rPr>
              <a:t>Distribution of coal mining waste classifications along streams and water bodies.</a:t>
            </a:r>
            <a:endParaRPr lang="en-US" sz="2600" dirty="0">
              <a:latin typeface="Book Antiqua" panose="0204060205030503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453" y="6134617"/>
            <a:ext cx="9600788" cy="64028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2196277" y="12669747"/>
            <a:ext cx="95859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Book Antiqua" panose="02040602050305030304" pitchFamily="18" charset="0"/>
              </a:rPr>
              <a:t>Map of coal mine, waste classifications, water resources, and surrounding geography.</a:t>
            </a:r>
            <a:endParaRPr lang="en-US" sz="2600" dirty="0">
              <a:latin typeface="Book Antiqua" panose="020406020503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354969" y="8909944"/>
            <a:ext cx="90607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Hyperspectral imagery of the </a:t>
            </a:r>
            <a:r>
              <a:rPr lang="en-US" sz="2600" dirty="0" err="1" smtClean="0">
                <a:solidFill>
                  <a:schemeClr val="bg1"/>
                </a:solidFill>
                <a:latin typeface="Book Antiqua" panose="02040602050305030304" pitchFamily="18" charset="0"/>
              </a:rPr>
              <a:t>Escondida</a:t>
            </a:r>
            <a:r>
              <a:rPr lang="en-US" sz="26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Mine in Chile. Courtesy NASA/JPL-Caltech.</a:t>
            </a:r>
            <a:endParaRPr lang="en-US" sz="26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918" y="12353408"/>
            <a:ext cx="18288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918" y="15101306"/>
            <a:ext cx="1828800" cy="1828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918" y="17375514"/>
            <a:ext cx="1828800" cy="1828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918" y="20095314"/>
            <a:ext cx="1828800" cy="1828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918" y="22826530"/>
            <a:ext cx="1828800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360918" y="25211313"/>
            <a:ext cx="9060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600" b="1" dirty="0" smtClean="0">
                <a:solidFill>
                  <a:srgbClr val="F37321"/>
                </a:solidFill>
              </a:rPr>
              <a:t>Website</a:t>
            </a:r>
            <a:endParaRPr lang="en-US" sz="3600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>
              <a:spcAft>
                <a:spcPts val="1800"/>
              </a:spcAft>
            </a:pPr>
            <a:r>
              <a:rPr lang="en-US" sz="3000" dirty="0">
                <a:solidFill>
                  <a:schemeClr val="bg1"/>
                </a:solidFill>
                <a:latin typeface="Book Antiqua" panose="02040602050305030304" pitchFamily="18" charset="0"/>
              </a:rPr>
              <a:t>For more information, visit our website:</a:t>
            </a:r>
          </a:p>
          <a:p>
            <a:pPr>
              <a:spcAft>
                <a:spcPts val="1800"/>
              </a:spcAft>
            </a:pPr>
            <a:r>
              <a:rPr lang="en-US" sz="30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US" sz="3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capstone-coal.github.io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354969" y="11224787"/>
            <a:ext cx="906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600" b="1" dirty="0" smtClean="0">
                <a:solidFill>
                  <a:srgbClr val="F37321"/>
                </a:solidFill>
              </a:rPr>
              <a:t>Team</a:t>
            </a:r>
            <a:endParaRPr lang="en-US" sz="3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4" name="Picture 33" descr="NASA_logo.svg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970" y="27959211"/>
            <a:ext cx="4379358" cy="36242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120845" y="20568694"/>
            <a:ext cx="958591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600" b="1" dirty="0" smtClean="0">
                <a:solidFill>
                  <a:srgbClr val="5D87A1"/>
                </a:solidFill>
              </a:rPr>
              <a:t>Future Work</a:t>
            </a:r>
            <a:endParaRPr lang="en-US" sz="3600" b="1" dirty="0">
              <a:solidFill>
                <a:srgbClr val="5D87A1"/>
              </a:solidFill>
            </a:endParaRPr>
          </a:p>
          <a:p>
            <a:pPr marL="457200" indent="-457200">
              <a:spcAft>
                <a:spcPts val="1800"/>
              </a:spcAft>
              <a:buFont typeface="Arial"/>
              <a:buChar char="•"/>
            </a:pPr>
            <a:r>
              <a:rPr lang="en-US" sz="3000" dirty="0" smtClean="0">
                <a:latin typeface="Book Antiqua" charset="0"/>
                <a:ea typeface="Book Antiqua" charset="0"/>
                <a:cs typeface="Book Antiqua" charset="0"/>
              </a:rPr>
              <a:t>Accepted as OSU Senior Capstone 2017-2018 COAL Follow-On</a:t>
            </a:r>
            <a:r>
              <a:rPr lang="en-US" sz="3000" dirty="0"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3000" dirty="0" smtClean="0">
                <a:latin typeface="Book Antiqua" charset="0"/>
                <a:ea typeface="Book Antiqua" charset="0"/>
                <a:cs typeface="Book Antiqua" charset="0"/>
              </a:rPr>
              <a:t>focused on improving classification algorithms</a:t>
            </a:r>
          </a:p>
          <a:p>
            <a:pPr marL="457200" indent="-457200">
              <a:spcAft>
                <a:spcPts val="1800"/>
              </a:spcAft>
              <a:buFont typeface="Arial"/>
              <a:buChar char="•"/>
            </a:pPr>
            <a:r>
              <a:rPr lang="en-US" sz="3000" dirty="0" smtClean="0">
                <a:latin typeface="Book Antiqua" charset="0"/>
                <a:ea typeface="Book Antiqua" charset="0"/>
                <a:cs typeface="Book Antiqua" charset="0"/>
              </a:rPr>
              <a:t>Leverage NSF-funded XSEDE Startup HPC Allocation to process entire AVIRIS-C/NG archive</a:t>
            </a:r>
          </a:p>
          <a:p>
            <a:pPr marL="457200" indent="-457200">
              <a:spcAft>
                <a:spcPts val="1800"/>
              </a:spcAft>
              <a:buFont typeface="Arial"/>
              <a:buChar char="•"/>
            </a:pPr>
            <a:endParaRPr lang="en-US" sz="3000" dirty="0" smtClean="0"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751837" y="31512293"/>
            <a:ext cx="111393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Jet Propulsion Laboratory, California Institute of </a:t>
            </a:r>
            <a:r>
              <a:rPr lang="en-US" sz="3000" dirty="0" smtClean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Technology 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© </a:t>
            </a:r>
            <a:r>
              <a:rPr lang="en-US" sz="3000" dirty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2017. All rights reserved.</a:t>
            </a:r>
            <a:endParaRPr lang="en-US" sz="3000" dirty="0">
              <a:solidFill>
                <a:schemeClr val="bg1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58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A4F0AD50-DABB-437B-B12A-18A2BB30CC5B}" vid="{B94B62EA-FB9F-4CF8-8EA6-DEAF897492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expo_poster-eecs - Copy(1)</Template>
  <TotalTime>113</TotalTime>
  <Words>606</Words>
  <Application>Microsoft Macintosh PowerPoint</Application>
  <PresentationFormat>Custom</PresentationFormat>
  <Paragraphs>62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Book Antiqua</vt:lpstr>
      <vt:lpstr>Calibri</vt:lpstr>
      <vt:lpstr>Courier New</vt:lpstr>
      <vt:lpstr>Georgia</vt:lpstr>
      <vt:lpstr>Trebuchet MS</vt:lpstr>
      <vt:lpstr>Office Theme</vt:lpstr>
      <vt:lpstr>Coal and Open-pit surface mining impacts on American Lands (COAL)</vt:lpstr>
    </vt:vector>
  </TitlesOfParts>
  <Company>Oregon State University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Coal and Open-pit surface mining impacts on American Lands (COAL)</dc:title>
  <dc:creator>Brown, Taylor Alexander - ONID</dc:creator>
  <cp:lastModifiedBy>Microsoft Office User</cp:lastModifiedBy>
  <cp:revision>17</cp:revision>
  <dcterms:created xsi:type="dcterms:W3CDTF">2017-04-17T23:44:07Z</dcterms:created>
  <dcterms:modified xsi:type="dcterms:W3CDTF">2017-10-16T17:24:33Z</dcterms:modified>
</cp:coreProperties>
</file>